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0"/>
  </p:notesMasterIdLst>
  <p:handoutMasterIdLst>
    <p:handoutMasterId r:id="rId21"/>
  </p:handoutMasterIdLst>
  <p:sldIdLst>
    <p:sldId id="488" r:id="rId2"/>
    <p:sldId id="298" r:id="rId3"/>
    <p:sldId id="426" r:id="rId4"/>
    <p:sldId id="473" r:id="rId5"/>
    <p:sldId id="44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</p:sldIdLst>
  <p:sldSz cx="9144000" cy="6858000" type="screen4x3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5D1"/>
    <a:srgbClr val="00FFFF"/>
    <a:srgbClr val="66FFCC"/>
    <a:srgbClr val="00FF99"/>
    <a:srgbClr val="00CC99"/>
    <a:srgbClr val="66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3527" autoAdjust="0"/>
  </p:normalViewPr>
  <p:slideViewPr>
    <p:cSldViewPr>
      <p:cViewPr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B48D7-CD89-45E8-B49E-470D5B4F6FE6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621E-0ABB-4FE9-8780-BF98B8DAB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63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FEB38E3-D65B-416A-9482-2AD9DFFF2A58}" type="datetimeFigureOut">
              <a:rPr lang="fa-IR" smtClean="0"/>
              <a:pPr/>
              <a:t>1440/02/05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3FE2BA2-1157-41EF-BDCB-2D23EE8EED2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57906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14364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3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71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050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226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61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938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1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2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82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806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0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84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1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30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0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4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4BA1C1-C383-42D3-993A-BEA912AD23FD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B0450D-78FC-4751-82CE-2D8C82CFF1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143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262063"/>
            <a:ext cx="51022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52400"/>
            <a:ext cx="8001001" cy="1447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b="1" dirty="0" smtClean="0">
                <a:latin typeface="Calibri"/>
                <a:ea typeface="Calibri"/>
                <a:cs typeface="B Nazanin" panose="00000400000000000000" pitchFamily="2" charset="-78"/>
              </a:rPr>
              <a:t>نگاه تركيبي</a:t>
            </a: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: در ميان مفاهيم مذكور فراخ‌ترين آن‌ها نفس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1752600"/>
            <a:ext cx="8001001" cy="3886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b="1" dirty="0" smtClean="0">
                <a:latin typeface="Calibri"/>
                <a:ea typeface="Calibri"/>
                <a:cs typeface="B Nazanin" panose="00000400000000000000" pitchFamily="2" charset="-78"/>
              </a:rPr>
              <a:t>1</a:t>
            </a: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- نفس </a:t>
            </a: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بهره‌اي </a:t>
            </a: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از روح است                              3-فطرت، معرفت و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كه در تن معيني طلوع كرده است.                          جذبه‌اي ربوبي نفس است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2- مراد قرآن از قلب، همان نفس است.                      4- عقلي سرمايه‌  اصلي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       نفس آدمي براي بازشناسي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   مقصد و مقصود خود و راهيابي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    به سوي آن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- عقل عامل راهيابي نفس آدمي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به حق و خير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 - اراده جلوه ديگر عقل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0000" dirty="0" smtClean="0">
                <a:latin typeface="Calibri"/>
                <a:ea typeface="Calibri"/>
                <a:cs typeface="B Nazanin" panose="00000400000000000000" pitchFamily="2" charset="-78"/>
              </a:rPr>
              <a:t>                                                                    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0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905000"/>
            <a:ext cx="1371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/>
              <a:t>نفس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7"/>
          </p:cNvCxnSpPr>
          <p:nvPr/>
        </p:nvCxnSpPr>
        <p:spPr>
          <a:xfrm rot="5400000" flipH="1" flipV="1">
            <a:off x="4931475" y="1725659"/>
            <a:ext cx="299384" cy="50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rot="16200000" flipV="1">
            <a:off x="3417841" y="1687559"/>
            <a:ext cx="527984" cy="35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1"/>
          </p:cNvCxnSpPr>
          <p:nvPr/>
        </p:nvCxnSpPr>
        <p:spPr>
          <a:xfrm rot="16200000" flipH="1" flipV="1">
            <a:off x="3450525" y="2182859"/>
            <a:ext cx="462616" cy="35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7"/>
          </p:cNvCxnSpPr>
          <p:nvPr/>
        </p:nvCxnSpPr>
        <p:spPr>
          <a:xfrm rot="16200000" flipH="1">
            <a:off x="4887959" y="2068559"/>
            <a:ext cx="310216" cy="42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19200"/>
            <a:ext cx="8001001" cy="4038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7600" b="1" dirty="0" smtClean="0">
                <a:latin typeface="Calibri"/>
                <a:ea typeface="Calibri"/>
                <a:cs typeface="B Nazanin" panose="00000400000000000000" pitchFamily="2" charset="-78"/>
              </a:rPr>
              <a:t>تعريف تربيت براساس مباني فوق</a:t>
            </a:r>
            <a:r>
              <a:rPr lang="fa-IR" sz="176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شناخت خدا به عنوان ربّ يگانه انسان و جهان و برگزيدن او به عنوان ربّ خويش و تن دادن به ربوبيّت او و دوري از ربوبيّت غير: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- عناصر اصلي: شناخت، انتخاب، عمل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457200"/>
            <a:ext cx="8001001" cy="5181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fa-IR" sz="17600" b="1" dirty="0" smtClean="0">
                <a:latin typeface="Calibri"/>
                <a:ea typeface="Calibri"/>
                <a:cs typeface="B Nazanin" panose="00000400000000000000" pitchFamily="2" charset="-78"/>
              </a:rPr>
              <a:t>اهداف تربيت</a:t>
            </a:r>
            <a:r>
              <a:rPr lang="fa-IR" sz="176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1- صحت، قوت، نظافت (شأن جسمي)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2- تفكر و تعقل (شأن فكري)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3- تزكيه و تهذيب (شأن اخلاقي)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4- اقامه قسط (شأن اقتصادي)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5- تعاون (شأن اجتماعي)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6- استقلال و عزت جامعه اسلامي (شأن سياسي)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28600"/>
            <a:ext cx="8001001" cy="6629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اصول تربيت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2800" dirty="0" smtClean="0">
                <a:latin typeface="Calibri"/>
                <a:ea typeface="Calibri"/>
                <a:cs typeface="B Nazanin" panose="00000400000000000000" pitchFamily="2" charset="-78"/>
              </a:rPr>
              <a:t>1- </a:t>
            </a: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تغيير ظاهر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2- تحول باطن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3- مداومت و محافظت بر عمل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4- اصلاح و شرايط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5- مسئوليت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6- آراستگي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7- فضل (احسان)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8- عدل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9- عزت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10- تعقل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11- تذكر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12- مسامحت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1200" dirty="0" smtClean="0">
                <a:latin typeface="Calibri"/>
                <a:ea typeface="Calibri"/>
                <a:cs typeface="B Nazanin" panose="00000400000000000000" pitchFamily="2" charset="-78"/>
              </a:rPr>
              <a:t>13- ابراز يا منع محبت</a:t>
            </a:r>
            <a:endParaRPr lang="fa-IR" sz="128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19200"/>
            <a:ext cx="8001001" cy="4343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b="1" dirty="0" smtClean="0">
                <a:latin typeface="Calibri"/>
                <a:ea typeface="Calibri"/>
                <a:cs typeface="B Nazanin" panose="00000400000000000000" pitchFamily="2" charset="-78"/>
              </a:rPr>
              <a:t>تعريف تربيت‌ براساس </a:t>
            </a:r>
            <a:r>
              <a:rPr lang="fa-IR" sz="16000" b="1" dirty="0" smtClean="0">
                <a:latin typeface="Calibri"/>
                <a:ea typeface="Calibri"/>
                <a:cs typeface="B Nazanin" panose="00000400000000000000" pitchFamily="2" charset="-78"/>
              </a:rPr>
              <a:t>مباني نظري سند تحول</a:t>
            </a: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1- </a:t>
            </a: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فرايند </a:t>
            </a: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تعاملي زمينه ساز تكوين و تعالي پيوسته هويت متربيان، به صورتي يكپارچه و مبتني بر نظام معيار اسلامي، به منظور هدايت ايشان در مسير آماده شدن جهت تحقق آگاهانه و اختياري مراتب حيات طيبه در همه ابعاد.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52400"/>
            <a:ext cx="8001001" cy="6324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b="1" dirty="0" smtClean="0">
                <a:latin typeface="Calibri"/>
                <a:ea typeface="Calibri"/>
                <a:cs typeface="B Nazanin" panose="00000400000000000000" pitchFamily="2" charset="-78"/>
              </a:rPr>
              <a:t>براساس اين تعريف</a:t>
            </a: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فرايند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ناظر به عمل اجتماعي مستمر، تدريجي، هدفمند، يكپارچه، پويا و انعطاف‌پذير، كه بايد متناسب با مراحل تحول وجودي افراد طراحي شود.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تعامل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كنش و واكنشي دو سويه بين دو قطب سيال (فعال) مربيان و متربيان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منظور از تعامل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هرگز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نوعي رابطه افقي و هم تراز بين دو سوي اين فرايند نيست.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بلكه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تعامل ناهمتراز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است.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و بايد زمينه حركت از وابستگي به سوي استقلال‌يابي را ارتقاء بخشد.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8001001" cy="5410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زمينه سازي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طراحي و اجراي مجموعه‌اي از تدابير و اعمال هماهنگ، سنجيده و عمدي از سوي مربيان را با توجه به لزوم حركت اختياري و آگاهانه متربيان بايد تنها نوعي تمهيد مقدمات مناسب براي اين حركت در نظر گرفت.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هدايت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راهنمايي مقصد حركت و نشان دادن طريق رسيدن به آن مقصد و رساندن به مطلوب (كمك براي حركت آگاهانه و اختياري در راه رسيدن به مقصد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8001001" cy="5410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كسب شايستگي‌هاي لازم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منظور از شايستگي‌ها مجموعه‌اي تركيبي از صفات، توانمندي‌ها و مهارت‌هاي فردي و جمعي كه بايد دانش‌آموزان كسب كنند.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كسب شايستگي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ناظر به عمل آگاهانه و اختياري متربيان طي فرايند مستمر تربيت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8001001" cy="5410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روند كسب شايستگي‌ها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1- موقعيت محور: شكل‌گيري تحت تأثير موقعيت و در تعامل با عناصر موقعيت جهت درك و اصلاح مداوم آن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2- جامع و تركيبي (نه دانش </a:t>
            </a:r>
            <a:r>
              <a:rPr lang="fa-IR" sz="14400" smtClean="0">
                <a:latin typeface="Calibri"/>
                <a:ea typeface="Calibri"/>
                <a:cs typeface="B Nazanin" panose="00000400000000000000" pitchFamily="2" charset="-78"/>
              </a:rPr>
              <a:t>محض،بلكه گرايش،ميل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، اراده، عمل، مهارت ...)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3- متربي محور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4- مداوم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5- آگاهانه و ارادي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60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050860"/>
              </p:ext>
            </p:extLst>
          </p:nvPr>
        </p:nvGraphicFramePr>
        <p:xfrm>
          <a:off x="982663" y="994981"/>
          <a:ext cx="7704137" cy="1824419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244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6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Titr"/>
                        </a:rPr>
                        <a:t>نظريه تربيتي براساس مباني نظري (فلسفه) تعليم و تربيت جمهوري اسلامي ايران</a:t>
                      </a:r>
                      <a:endParaRPr lang="en-US" sz="26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Titr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6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Titr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900403"/>
              </p:ext>
            </p:extLst>
          </p:nvPr>
        </p:nvGraphicFramePr>
        <p:xfrm>
          <a:off x="990600" y="2823781"/>
          <a:ext cx="7704137" cy="1824419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244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دكتر عظيم محبي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1789336"/>
              </p:ext>
            </p:extLst>
          </p:nvPr>
        </p:nvGraphicFramePr>
        <p:xfrm>
          <a:off x="2209800" y="4419600"/>
          <a:ext cx="5181600" cy="1138619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386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سال:97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13600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799" y="76200"/>
            <a:ext cx="8001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براساس اين مباني انسان:</a:t>
            </a:r>
            <a:endParaRPr lang="en-US" sz="12000" b="1" dirty="0">
              <a:latin typeface="Calibri"/>
              <a:ea typeface="Calibri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2700" dirty="0" smtClean="0">
                <a:latin typeface="Calibri"/>
                <a:ea typeface="Calibri"/>
                <a:cs typeface="B Lotus" pitchFamily="2" charset="-78"/>
              </a:rPr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1066800"/>
            <a:ext cx="8001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1-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موجودي است مركب از جسم و روح</a:t>
            </a:r>
            <a:endParaRPr lang="en-US" sz="111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1981200"/>
            <a:ext cx="8001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2-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موجودي است داراي فطرت  الهي</a:t>
            </a:r>
            <a:endParaRPr lang="en-US" sz="111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971800"/>
            <a:ext cx="8382001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3-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داراي استعدادهاي طبيعي قابل رشد و عواطف و تمايلات متنوعي است.</a:t>
            </a:r>
            <a:endParaRPr lang="en-US" sz="111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419600"/>
            <a:ext cx="8382001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4-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موجود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ي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آزاد (داراي قدرت انتخاب و اختيارات)  است.</a:t>
            </a:r>
            <a:endParaRPr lang="en-US" sz="111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62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66800" y="533400"/>
            <a:ext cx="8001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5- </a:t>
            </a:r>
            <a:r>
              <a:rPr lang="fa-IR" sz="12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توانايي شناخت جهان هستي و ابعاد آن را دارد (عقل)</a:t>
            </a:r>
            <a:endParaRPr lang="en-US" sz="16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1752600"/>
            <a:ext cx="8001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6- </a:t>
            </a:r>
            <a:r>
              <a:rPr lang="fa-IR" sz="12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همواره در موقعيت قرار دارد و مي‌تواند آن را درك كند و تغيير دهد.</a:t>
            </a:r>
            <a:endParaRPr lang="en-US" sz="16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971800"/>
            <a:ext cx="8382001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58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7-</a:t>
            </a:r>
            <a:r>
              <a:rPr lang="fa-IR" sz="144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 </a:t>
            </a:r>
            <a:r>
              <a:rPr lang="fa-IR" sz="5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موجودي اجتماعي است.</a:t>
            </a:r>
            <a:endParaRPr lang="en-US" sz="87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191000"/>
            <a:ext cx="8382001" cy="1219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80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80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8000" dirty="0" smtClean="0">
                <a:latin typeface="Calibri"/>
                <a:ea typeface="Calibri"/>
                <a:cs typeface="B Lotus" pitchFamily="2" charset="-78"/>
                <a:sym typeface="Wingdings 2"/>
              </a:rPr>
              <a:t>8- </a:t>
            </a:r>
            <a:r>
              <a:rPr lang="fa-IR" sz="80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در تكوين و تحول هويت ناتمام خود نقش اساسي دارد.</a:t>
            </a:r>
            <a:endParaRPr lang="en-US" sz="111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62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04800"/>
            <a:ext cx="8001001" cy="9906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07000"/>
              </a:lnSpc>
              <a:spcAft>
                <a:spcPts val="600"/>
              </a:spcAft>
            </a:pP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3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سيماي انسان در قرآن و تحليل ارتباط بين آنها</a:t>
            </a:r>
            <a: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2700" dirty="0" smtClean="0">
                <a:latin typeface="Calibri"/>
                <a:ea typeface="Calibri"/>
                <a:cs typeface="B Lotus" pitchFamily="2" charset="-78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95400"/>
            <a:ext cx="8001001" cy="2438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1- روح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(اسراء – 85) در آدمي، حيات انساني ايجاد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مي‌كند، كه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ميان انسان‌ها مشترك است.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733800"/>
            <a:ext cx="8001001" cy="2438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2- نفس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معادل آن در فارسي (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خود)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است. تا زماني كه كلمه ديگري به آن افزوده نشود، معناي مشخصي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ندارد.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در معناي دوم نفس حاكي از شخص آدمي است. (يعني مجموعه بدن و روح است) در معناي سوم، كلمه نفس، به حقيقت انسان تغيير شده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0"/>
            <a:ext cx="8001001" cy="5867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3- حالت‌هاي نفس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يعني تمايل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به لذت. اين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تمايل و كشش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، هواي نفس ناميده مي‌شود. كه در درجه اول مفهومي خنثي است و معناي ارزشي منفي يا مثبت ندارد. اما اگر هواي نفس غالب گردد به نفس اماره (فرمان دهنده به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بذي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) ناميده مي‌شود. پس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ازنيل آدمي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به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مقصود،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كشتن نفس از بين مي‌رود و خود را مي‌يابد (وجدان) و در پي اين خوديابي، مي‌تواند خارج از فرمان هوي،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ناراستي‌هاي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عمل خويش را بازيابد. حاصل كار ملامت خود است به اين حالت نفس لوّامه (سرزنشگر) گفته مي‌شود. حالت بعدي آرامش در نفس (مطمئنه)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609600"/>
            <a:ext cx="8001001" cy="5257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4- فطرت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معرفت و ميلي  است كه در ضمير آدمي ريشه دارد. سرشت الهي در وجود آدمي گرايش به پرستش، حقيقت‌جويي، فضيلت خواهي، زيبا رويي، خلاقيت، كنجكاوي و ...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انسان فطرت الهي را تثبيت مي‌كند و شكوفايي مي‌بخشد و يا به فراموشي مي‌سپارد. اما هيچ‌گاه اين سرمايه خدادادي از بين رفتني نيست.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609600"/>
            <a:ext cx="8001001" cy="579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5- عقل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در لغت عرب، عقل به معناي بازداري (كنترل مفيد) در مقابل جهل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مي‌باشد. (عمل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بدون تأمل)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عقل ورزي درسطح شناخت از كج روي نقش دارد. 1- ارزيابي كفايت ادلّه 2- برخورداري از علم 3- كنترل حب و بغض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به عبارت ديگر: عقل ورزي در مقام شناخت، به معناي ضبط و كنترل حركت فكر است.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عقل ورزي در سطح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عمل؛ عملي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است سنجيده كه توسط بازداري‌هاي برخاسته از تأمل كنترل مي‌شود. به عبارت ديگر عمل خود را تحت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انقياد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علم خود درآوريم.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19200"/>
            <a:ext cx="8001001" cy="4038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endParaRPr lang="fa-IR" sz="14400" b="1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</a:pPr>
            <a:r>
              <a:rPr lang="fa-IR" sz="16000" b="1" dirty="0" smtClean="0">
                <a:latin typeface="Calibri"/>
                <a:ea typeface="Calibri"/>
                <a:cs typeface="B Nazanin" panose="00000400000000000000" pitchFamily="2" charset="-78"/>
              </a:rPr>
              <a:t>6- قلب</a:t>
            </a:r>
            <a:r>
              <a:rPr lang="fa-IR" sz="16000" dirty="0" smtClean="0">
                <a:latin typeface="Calibri"/>
                <a:ea typeface="Calibri"/>
                <a:cs typeface="B Nazanin" panose="00000400000000000000" pitchFamily="2" charset="-78"/>
              </a:rPr>
              <a:t>: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مقوله ادراك، مقوله احساس و مقوله عمل هر سه به قلب نسبت داده شده است. لذا در يك معنا قلب را بايد به منزله ادراك، احساس و اراده دانست.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در قرآن فؤاد هم به منزله عامل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درك،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هم مركز عواطف و هم مترادف عقل در نظر گرفته شده است.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1736</TotalTime>
  <Words>953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Slide 1</vt:lpstr>
      <vt:lpstr>Slide 2</vt:lpstr>
      <vt:lpstr>Slide 3</vt:lpstr>
      <vt:lpstr>Slide 4</vt:lpstr>
      <vt:lpstr>   سيماي انسان در قرآن و تحليل ارتباط بين آنها 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1286446295</cp:lastModifiedBy>
  <cp:revision>238</cp:revision>
  <cp:lastPrinted>2018-09-25T11:06:38Z</cp:lastPrinted>
  <dcterms:created xsi:type="dcterms:W3CDTF">2015-08-07T02:10:11Z</dcterms:created>
  <dcterms:modified xsi:type="dcterms:W3CDTF">2018-10-15T04:59:46Z</dcterms:modified>
</cp:coreProperties>
</file>